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7"/>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57" r:id="rId17"/>
    <p:sldId id="331" r:id="rId18"/>
    <p:sldId id="369" r:id="rId19"/>
    <p:sldId id="370" r:id="rId20"/>
    <p:sldId id="333" r:id="rId21"/>
    <p:sldId id="335" r:id="rId22"/>
    <p:sldId id="320" r:id="rId23"/>
    <p:sldId id="322" r:id="rId24"/>
    <p:sldId id="321" r:id="rId25"/>
    <p:sldId id="317" r:id="rId26"/>
    <p:sldId id="316" r:id="rId27"/>
    <p:sldId id="358" r:id="rId28"/>
    <p:sldId id="359" r:id="rId29"/>
    <p:sldId id="338" r:id="rId30"/>
    <p:sldId id="343" r:id="rId31"/>
    <p:sldId id="346" r:id="rId32"/>
    <p:sldId id="347" r:id="rId33"/>
    <p:sldId id="365" r:id="rId34"/>
    <p:sldId id="345" r:id="rId35"/>
    <p:sldId id="364" r:id="rId36"/>
    <p:sldId id="368" r:id="rId37"/>
    <p:sldId id="362" r:id="rId38"/>
    <p:sldId id="363" r:id="rId39"/>
    <p:sldId id="361" r:id="rId40"/>
    <p:sldId id="349" r:id="rId41"/>
    <p:sldId id="352" r:id="rId42"/>
    <p:sldId id="353" r:id="rId43"/>
    <p:sldId id="351" r:id="rId44"/>
    <p:sldId id="318"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3" autoAdjust="0"/>
    <p:restoredTop sz="90695" autoAdjust="0"/>
  </p:normalViewPr>
  <p:slideViewPr>
    <p:cSldViewPr snapToGrid="0">
      <p:cViewPr>
        <p:scale>
          <a:sx n="70" d="100"/>
          <a:sy n="70" d="100"/>
        </p:scale>
        <p:origin x="48" y="276"/>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04621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3/29/2018 7:54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3/29/2018 7:54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3/29/2018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33"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3/29/2018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Adam Brooks,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1025095"/>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373948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14350" indent="-514350">
              <a:lnSpc>
                <a:spcPct val="90000"/>
              </a:lnSpc>
              <a:spcAft>
                <a:spcPts val="600"/>
              </a:spcAft>
              <a:buFont typeface="+mj-lt"/>
              <a:buAutoNum type="arabicPeriod" startAt="3"/>
            </a:pP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3351687"/>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new solutions they are building and they want to set standards for how they are designed with BCDR in mind</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a:p>
            <a:pPr marL="514350" indent="-514350">
              <a:lnSpc>
                <a:spcPct val="90000"/>
              </a:lnSpc>
              <a:spcAft>
                <a:spcPts val="600"/>
              </a:spcAft>
              <a:buFont typeface="+mj-lt"/>
              <a:buAutoNum type="arabicPeriod" startAt="5"/>
            </a:pP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76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6" name="Picture 5"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a:extLst>
              <a:ext uri="{FF2B5EF4-FFF2-40B4-BE49-F238E27FC236}">
                <a16:creationId xmlns:a16="http://schemas.microsoft.com/office/drawing/2014/main" id="{7EC332BA-D4D5-4291-9FFF-CD243227CCC0}"/>
              </a:ext>
            </a:extLst>
          </p:cNvPr>
          <p:cNvPicPr/>
          <p:nvPr/>
        </p:nvPicPr>
        <p:blipFill>
          <a:blip r:embed="rId3"/>
          <a:stretch>
            <a:fillRect/>
          </a:stretch>
        </p:blipFill>
        <p:spPr>
          <a:xfrm>
            <a:off x="1846790" y="1754603"/>
            <a:ext cx="8774880" cy="4931489"/>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269240" y="1924875"/>
            <a:ext cx="2929812" cy="3440942"/>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&amp;</a:t>
            </a: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80178"/>
            <a:ext cx="11437914" cy="592469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p>
          <a:p>
            <a:pPr>
              <a:lnSpc>
                <a:spcPct val="90000"/>
              </a:lnSpc>
              <a:spcAft>
                <a:spcPts val="600"/>
              </a:spcAft>
            </a:pPr>
            <a:r>
              <a:rPr lang="en-US" sz="2000" dirty="0"/>
              <a:t>In this workshop, the student will gain experience designing solutions using Azure business continuity and disaster recovery (BCDR) technologies. Three different types of environments will be examined.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dirty="0"/>
          </a:p>
          <a:p>
            <a:pPr>
              <a:lnSpc>
                <a:spcPct val="90000"/>
              </a:lnSpc>
              <a:spcAft>
                <a:spcPts val="600"/>
              </a:spcAft>
            </a:pPr>
            <a:r>
              <a:rPr lang="en-US" sz="3600" dirty="0"/>
              <a:t>Learning Objectives</a:t>
            </a:r>
          </a:p>
          <a:p>
            <a:pPr marL="285750" lvl="0" indent="-285750">
              <a:buFont typeface="Arial" panose="020B0604020202020204" pitchFamily="34" charset="0"/>
              <a:buChar char="•"/>
            </a:pPr>
            <a:r>
              <a:rPr lang="en-US" sz="2000" dirty="0"/>
              <a:t>Understanding the different use cases for implementing Azure Site Recovery (ASR), for on-premises VM migration to Azure IaaS</a:t>
            </a:r>
          </a:p>
          <a:p>
            <a:pPr marL="285750" lvl="0" indent="-285750">
              <a:buFont typeface="Arial" panose="020B0604020202020204" pitchFamily="34" charset="0"/>
              <a:buChar char="•"/>
            </a:pPr>
            <a:r>
              <a:rPr lang="en-US" sz="2000" dirty="0"/>
              <a:t>Determine how to leverage various Azure technologies together to build a complex and robust IaaS BCDR plan this consists of using Azure Site Recovery, Azure Automation, Traffic Manager and SQL Server Always On Availability Groups (VMs), to failover and failback an Azure IaaS IIS application and database from one Azure Region to another</a:t>
            </a:r>
          </a:p>
          <a:p>
            <a:pPr marL="285750" lvl="0" indent="-285750">
              <a:buFont typeface="Arial" panose="020B0604020202020204" pitchFamily="34" charset="0"/>
              <a:buChar char="•"/>
            </a:pPr>
            <a:r>
              <a:rPr lang="en-US" sz="2000" dirty="0"/>
              <a:t>Design for high-availability and using BCDR techniques with Azure PaaS including Traffic Manager, SQL Database Failover Groups with Azure App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t>
            </a:r>
            <a:r>
              <a:rPr lang="en-US" sz="4900" dirty="0">
                <a:solidFill>
                  <a:schemeClr val="tx1"/>
                </a:solidFill>
              </a:rPr>
              <a:t>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t>
            </a:r>
            <a:r>
              <a:rPr lang="en-US" sz="4900" dirty="0">
                <a:solidFill>
                  <a:schemeClr val="tx1"/>
                </a:solidFill>
              </a:rPr>
              <a:t>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948690"/>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t>
            </a:r>
            <a:r>
              <a:rPr lang="en-US" sz="4900" dirty="0">
                <a:solidFill>
                  <a:schemeClr val="tx1"/>
                </a:solidFill>
              </a:rPr>
              <a:t>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Recovery</a:t>
            </a:r>
          </a:p>
          <a:p>
            <a:pPr lvl="2"/>
            <a:r>
              <a:rPr lang="en-US" sz="2800" dirty="0"/>
              <a:t>Azure Site Recovery will be the primary BCDR Servers that is used for DR by CI</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1619663"/>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96146" y="1653156"/>
            <a:ext cx="11120457" cy="4003840"/>
          </a:xfrm>
          <a:prstGeom prst="rect">
            <a:avLst/>
          </a:prstGeom>
        </p:spPr>
      </p:pic>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6253250"/>
          </a:xfrm>
        </p:spPr>
        <p:txBody>
          <a:bodyPr/>
          <a:lstStyle/>
          <a:p>
            <a:pPr marL="0" indent="0">
              <a:buNone/>
            </a:pPr>
            <a:r>
              <a:rPr lang="en-US" sz="3600" dirty="0"/>
              <a:t>Azure Automation</a:t>
            </a:r>
          </a:p>
          <a:p>
            <a:pPr lvl="1"/>
            <a:r>
              <a:rPr lang="en-US" sz="2800" dirty="0"/>
              <a:t>Runbooks will need to be written to support these failovers as they are complex and must be done in the proper sequence</a:t>
            </a:r>
          </a:p>
          <a:p>
            <a:pPr lvl="1"/>
            <a:r>
              <a:rPr lang="en-US" sz="2800" dirty="0"/>
              <a:t>Using Runbooks will allow for single click failovers in both direction and won’t involve any manual steps</a:t>
            </a:r>
          </a:p>
          <a:p>
            <a:pPr marL="0" indent="0">
              <a:buNone/>
            </a:pPr>
            <a:r>
              <a:rPr lang="en-US" sz="3600" dirty="0"/>
              <a:t>IaaS Configurations</a:t>
            </a:r>
          </a:p>
          <a:p>
            <a:pPr lvl="1"/>
            <a:r>
              <a:rPr lang="en-US" sz="2800" dirty="0"/>
              <a:t>Managed Disks, Availability Sets and Premium disks</a:t>
            </a:r>
          </a:p>
          <a:p>
            <a:pPr lvl="1"/>
            <a:r>
              <a:rPr lang="en-US" sz="2800" dirty="0"/>
              <a:t>99.95% SLA </a:t>
            </a:r>
          </a:p>
          <a:p>
            <a:pPr lvl="1"/>
            <a:r>
              <a:rPr lang="en-US" sz="2800" dirty="0"/>
              <a:t>Internal Load balancer will also be used in front of the SQL Always On nodes that are running in Azure</a:t>
            </a:r>
          </a:p>
          <a:p>
            <a:pPr marL="0" indent="0">
              <a:buNone/>
            </a:pPr>
            <a:r>
              <a:rPr lang="en-US" sz="3600" dirty="0"/>
              <a:t>Traffic Manager</a:t>
            </a:r>
          </a:p>
          <a:p>
            <a:pPr lvl="1"/>
            <a:r>
              <a:rPr lang="en-US" sz="28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HA &amp; BCDR solution: Enterprise Applications preferred solution.&#10;&#10;At this time, we are unable to capture all of the information in the diagram. Future versions of this course should address this." title="Azure Region to Region preferred solution">
            <a:extLst>
              <a:ext uri="{FF2B5EF4-FFF2-40B4-BE49-F238E27FC236}">
                <a16:creationId xmlns:a16="http://schemas.microsoft.com/office/drawing/2014/main" id="{3816B81D-6D79-4997-81F8-CB0A322D4D2A}"/>
              </a:ext>
            </a:extLst>
          </p:cNvPr>
          <p:cNvPicPr/>
          <p:nvPr/>
        </p:nvPicPr>
        <p:blipFill>
          <a:blip r:embed="rId3"/>
          <a:stretch>
            <a:fillRect/>
          </a:stretch>
        </p:blipFill>
        <p:spPr>
          <a:xfrm>
            <a:off x="1403881" y="1413207"/>
            <a:ext cx="9985175" cy="5342435"/>
          </a:xfrm>
          <a:prstGeom prst="rect">
            <a:avLst/>
          </a:prstGeom>
        </p:spPr>
      </p:pic>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5911"/>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On-premises to Azure solution. &#10;&#10;At this time, we are unable to capture all of the information in the diagram. Future versions of this course should address this." title="On-premises to Azure solution">
            <a:extLst>
              <a:ext uri="{FF2B5EF4-FFF2-40B4-BE49-F238E27FC236}">
                <a16:creationId xmlns:a16="http://schemas.microsoft.com/office/drawing/2014/main" id="{B6E40E0A-E930-4B06-84A7-91034DFA9255}"/>
              </a:ext>
            </a:extLst>
          </p:cNvPr>
          <p:cNvPicPr>
            <a:picLocks noChangeAspect="1"/>
          </p:cNvPicPr>
          <p:nvPr/>
        </p:nvPicPr>
        <p:blipFill>
          <a:blip r:embed="rId3"/>
          <a:stretch>
            <a:fillRect/>
          </a:stretch>
        </p:blipFill>
        <p:spPr>
          <a:xfrm>
            <a:off x="1404517" y="1374263"/>
            <a:ext cx="9546337" cy="5430485"/>
          </a:xfrm>
          <a:prstGeom prst="rect">
            <a:avLst/>
          </a:prstGeom>
        </p:spPr>
      </p:pic>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At this time, we are unable to capture all of the information in the diagram. Future versions of this course should address thi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8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Naomi Sharp –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Naomi Sharp,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748589" cy="3019288"/>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Performed a Cloud Readiness Assessment and have classified their applications into three buckets:</a:t>
            </a:r>
          </a:p>
          <a:p>
            <a:pPr marL="1485900" lvl="2"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Cloud, Mobile and API Applications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438996"/>
            <a:ext cx="11655840" cy="498905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438996"/>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438996"/>
            <a:ext cx="11215396" cy="4668970"/>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2857</Words>
  <Application>Microsoft Office PowerPoint</Application>
  <PresentationFormat>Widescreen</PresentationFormat>
  <Paragraphs>300</Paragraphs>
  <Slides>42</Slides>
  <Notes>42</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Overview </vt:lpstr>
      <vt:lpstr>Preferred solution: Overview </vt:lpstr>
      <vt:lpstr>Preferred solution: Overview </vt:lpstr>
      <vt:lpstr>HA &amp; BCDR solution: Workgroup Applications </vt:lpstr>
      <vt:lpstr>Preferred solution: 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Customer objections handling </vt:lpstr>
      <vt:lpstr>Customer objections </vt:lpstr>
      <vt:lpstr>Customer objections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2018-03-30T03:23:12Z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